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6" r:id="rId1"/>
  </p:sldMasterIdLst>
  <p:notesMasterIdLst>
    <p:notesMasterId r:id="rId28"/>
  </p:notesMasterIdLst>
  <p:sldIdLst>
    <p:sldId id="277" r:id="rId2"/>
    <p:sldId id="280" r:id="rId3"/>
    <p:sldId id="279" r:id="rId4"/>
    <p:sldId id="281" r:id="rId5"/>
    <p:sldId id="282" r:id="rId6"/>
    <p:sldId id="283" r:id="rId7"/>
    <p:sldId id="284" r:id="rId8"/>
    <p:sldId id="285" r:id="rId9"/>
    <p:sldId id="286" r:id="rId10"/>
    <p:sldId id="275" r:id="rId11"/>
    <p:sldId id="263" r:id="rId12"/>
    <p:sldId id="265" r:id="rId13"/>
    <p:sldId id="264" r:id="rId14"/>
    <p:sldId id="273" r:id="rId15"/>
    <p:sldId id="274" r:id="rId16"/>
    <p:sldId id="271" r:id="rId17"/>
    <p:sldId id="268" r:id="rId18"/>
    <p:sldId id="270" r:id="rId19"/>
    <p:sldId id="258" r:id="rId20"/>
    <p:sldId id="269" r:id="rId21"/>
    <p:sldId id="287" r:id="rId22"/>
    <p:sldId id="288" r:id="rId23"/>
    <p:sldId id="290" r:id="rId24"/>
    <p:sldId id="291" r:id="rId25"/>
    <p:sldId id="292" r:id="rId26"/>
    <p:sldId id="29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Objects="1">
      <p:cViewPr varScale="1">
        <p:scale>
          <a:sx n="154" d="100"/>
          <a:sy n="154" d="100"/>
        </p:scale>
        <p:origin x="-114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viewProps" Target="viewProps.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notesMaster" Target="notesMasters/notesMaster1.xml"/><Relationship Id="rId26" Type="http://schemas.openxmlformats.org/officeDocument/2006/relationships/slide" Target="slides/slide25.xml"/><Relationship Id="rId30"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printerSettings" Target="printerSettings/printerSettings1.bin"/><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7D8D21-3253-CB45-81B4-B417DDAF6895}" type="datetimeFigureOut">
              <a:rPr lang="en-US" smtClean="0"/>
              <a:pPr/>
              <a:t>3/1/10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DCE2B3-9D3F-394B-90FB-333FD8D4527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AAD6D1B6-C0E0-7B48-8733-4B81BC1EC11E}" type="slidenum">
              <a:rPr lang="en-US">
                <a:latin typeface="Times" pitchFamily="-65" charset="0"/>
              </a:rPr>
              <a:pPr/>
              <a:t>14</a:t>
            </a:fld>
            <a:endParaRPr lang="en-US">
              <a:latin typeface="Times" pitchFamily="-65"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a:latin typeface="Times New Roman" pitchFamily="-65" charset="0"/>
              </a:rPr>
              <a:t>Count Nicholas Ludwig von Zinzendorf was born in Dresden, capital of Saxony in 1700.  Zinzendorf was a descendent of Protestant Austrian nobility, and was raised by his grandmother, Henriette Catharine von Gersdorf after his father’s death and his mother’s remarriage.  His grandmother, an educated and talented woman, exercised great influence on the politics and pietism of the day.  Philipp Jakob Spener, August Hermann Francke, Karl Hildebrand Canstein, and Paul Anton, the major proponents of the Halle school of Pietism, were all welcome guests at her castle of Großhennersdorf.  Zinzendorf was educated at Francke’s school in Halle.  In 1716, Zinzendorf was sent to the University of Wittenberg, the bastion of Lutheran Orthodoxy, to study law, although his interests and passion grew more and more to be the study of theology.</a:t>
            </a:r>
            <a:endParaRPr lang="en-US" b="1">
              <a:latin typeface="Times" pitchFamily="-65" charset="0"/>
            </a:endParaRPr>
          </a:p>
          <a:p>
            <a:pPr algn="just" eaLnBrk="1" hangingPunct="1"/>
            <a:r>
              <a:rPr lang="en-US">
                <a:latin typeface="Times" pitchFamily="-65" charset="0"/>
              </a:rPr>
              <a:t>	The eighteenth century saw a vast emigration of Germans to America, in search of financial wealth, religious and political freedom.  By 1727, already over 20,000 Germans had settled in Pennsylvania.  And for these settlers clearly the problem of how to interact with the native inhabitants of the area was of paramount importance.  In order answer all questions for the future emigrant, in 1702 Daniel Falckner sat down in Halle with August Hermann Francke and answered his 103 questions on subjects as far ranging as where the other Germans lived, to how the Indians might be subdued.  Falckner, having lived in central Pennsylvania, was called to Halle to report on the condition of the province of Pennsylvania for possible settlement by the Pietists being persecuted in Saxony.  He described the Indians of Pennsylvania to as simple, vengeful, akin to apes in their upbringing of their children, suspicious of capture, speaking an unsophiscated language consisting of „no more words than things” and adhering to a Manichaeistic religion worshipping a god of both good and evil.  Eight years after Falckner’s report to Francke, the future leader of the Moravian Church, Count Nicholas Ludwig von Zinzendorf, entered the Francke’s Pedagogium in Halle.  During his six years there he met his first missionaries who had returned from Tranquebar, and most likely read Falckner’s “Curieuse Nachricht von Pennsylvania”.   In 1732, even before he sent his own missionaries out into the field, Zinzendorf outlined his mission theology in a letter sent to Johann Ernst Geister, a missionary sent to Madras by the Stollberg </a:t>
            </a:r>
            <a:r>
              <a:rPr lang="en-US" u="sng">
                <a:latin typeface="Times" pitchFamily="-65" charset="0"/>
              </a:rPr>
              <a:t>Konsistorium</a:t>
            </a:r>
            <a:r>
              <a:rPr lang="en-US">
                <a:latin typeface="Times" pitchFamily="-65" charset="0"/>
              </a:rPr>
              <a:t>.  In this letter, he advises Geister of the appropriate demeanor towards the non-Christian.  Zinzendorf writes,</a:t>
            </a:r>
          </a:p>
          <a:p>
            <a:pPr lvl="1" eaLnBrk="1" hangingPunct="1"/>
            <a:r>
              <a:rPr lang="en-US">
                <a:latin typeface="Times" pitchFamily="-65" charset="0"/>
                <a:ea typeface="ＭＳ Ｐゴシック" pitchFamily="-65" charset="-128"/>
              </a:rPr>
              <a:t>_   Julius Sachse, Falckers Curiuese Nachricht von Pennsylvania:  the book that stimualted the Great German Emigration to Pennsylvania in the Early Years of the 18th Century.  Edited and Translated by Jumius Friedrich Sachse, (Philadephia:  printed for the Author, 1905.)</a:t>
            </a:r>
          </a:p>
          <a:p>
            <a:pPr lvl="2" eaLnBrk="1" hangingPunct="1"/>
            <a:r>
              <a:rPr lang="en-US">
                <a:latin typeface="Times" pitchFamily="-65" charset="0"/>
                <a:ea typeface="ＭＳ Ｐゴシック" pitchFamily="-65" charset="-128"/>
              </a:rPr>
              <a:t>Show a happy and lively spirit and in external matters do not rule over the heathen in the slightest fashion, but rather gain respect among them through the strength of your spirit, and in external matters humble yourself below them as much as possible.</a:t>
            </a:r>
          </a:p>
          <a:p>
            <a:pPr lvl="3" eaLnBrk="1" hangingPunct="1"/>
            <a:r>
              <a:rPr lang="en-US">
                <a:latin typeface="Times" pitchFamily="-65" charset="0"/>
                <a:ea typeface="ＭＳ Ｐゴシック" pitchFamily="-65" charset="-128"/>
              </a:rPr>
              <a:t>_ As quoted in Zinzendorf, Texte zur Mission, 37.</a:t>
            </a:r>
          </a:p>
          <a:p>
            <a:pPr eaLnBrk="1" hangingPunct="1"/>
            <a:r>
              <a:rPr lang="en-US">
                <a:latin typeface="Times" pitchFamily="-65" charset="0"/>
              </a:rPr>
              <a:t>Zinzendorf was well aware of the problems missionaries had already encountered in their contacts with other cultures, problems he attributed to the attitude missionaries had adopted towards the non-Christian.  For example, Zinzendorf claimed that the refusal of some missionaries to mix with the non-Christians, or to live at their level of poverty, was contrary to the spirit of Christ.  Missionaries and non-Christians alike should both show deference only to the invisible Savior.  In another speech to the inhabitants of St. Thomas held in Creole on February 15, 1739 Zinzendorf clearly delineated both his understanding of the natural state of sin into which the heathen have been born and their need for salvation from the inherently sinful characteristics of this state. To convert the non-Christian is both to extend the kingdom of God and also to create another instance, unique and unrepeatable, of a </a:t>
            </a:r>
            <a:r>
              <a:rPr lang="en-US" i="1">
                <a:latin typeface="Times" pitchFamily="-65" charset="0"/>
              </a:rPr>
              <a:t>Vergegenwärtigung</a:t>
            </a:r>
            <a:r>
              <a:rPr lang="en-US">
                <a:latin typeface="Times" pitchFamily="-65" charset="0"/>
              </a:rPr>
              <a:t>, a making present of Christ.  This understanding of mission policy meant that baptisms were individual and not performed </a:t>
            </a:r>
            <a:r>
              <a:rPr lang="en-US" i="1">
                <a:latin typeface="Times" pitchFamily="-65" charset="0"/>
              </a:rPr>
              <a:t>en masse</a:t>
            </a:r>
            <a:r>
              <a:rPr lang="en-US">
                <a:latin typeface="Times" pitchFamily="-65" charset="0"/>
              </a:rPr>
              <a:t>, that the individual’s path to salvation was charted by means of frequent “speakings” with spiritual Helpers from the same national background as the candidate and the missionaries, and that each convert was a member of a small group of people who came together regularly in the evenings to discuss their spiritual growth, exchange confidences about their personal problems, encourage and forgive each other, and help each other  toward Christ.</a:t>
            </a:r>
          </a:p>
          <a:p>
            <a:pPr eaLnBrk="1" hangingPunct="1"/>
            <a:r>
              <a:rPr lang="en-US">
                <a:latin typeface="Times" pitchFamily="-65" charset="0"/>
              </a:rPr>
              <a:t>	Such an individualistic approach toward conversion had both its benefits and drawbacks.  The benefits showed themselves in the success of the missions.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8B45CB9-AF60-0742-BCD6-C1B0645E4127}" type="slidenum">
              <a:rPr lang="en-US">
                <a:latin typeface="Times" pitchFamily="-65" charset="0"/>
              </a:rPr>
              <a:pPr/>
              <a:t>15</a:t>
            </a:fld>
            <a:endParaRPr lang="en-US">
              <a:latin typeface="Times" pitchFamily="-65"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DB99603-C892-0C44-BEAF-C58BE33C7C43}" type="slidenum">
              <a:rPr lang="en-US">
                <a:latin typeface="Times" pitchFamily="-65" charset="0"/>
              </a:rPr>
              <a:pPr/>
              <a:t>16</a:t>
            </a:fld>
            <a:endParaRPr lang="en-US">
              <a:latin typeface="Times" pitchFamily="-65"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D8035AF0-08ED-8842-8600-E77595C9A033}" type="slidenum">
              <a:rPr lang="en-US">
                <a:latin typeface="Times" pitchFamily="-65" charset="0"/>
              </a:rPr>
              <a:pPr/>
              <a:t>22</a:t>
            </a:fld>
            <a:endParaRPr lang="en-US">
              <a:latin typeface="Times" pitchFamily="-65"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a:latin typeface="Times"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D2A0F119-02DF-A54A-ABA4-8B7A667DA598}" type="datetimeFigureOut">
              <a:rPr lang="en-US" smtClean="0"/>
              <a:pPr/>
              <a:t>3/1/10</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D2A0F119-02DF-A54A-ABA4-8B7A667DA598}" type="datetimeFigureOut">
              <a:rPr lang="en-US" smtClean="0"/>
              <a:pPr/>
              <a:t>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67958-8FA2-924E-8C2B-66A2B98623C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2A0F119-02DF-A54A-ABA4-8B7A667DA598}" type="datetimeFigureOut">
              <a:rPr lang="en-US" smtClean="0"/>
              <a:pPr/>
              <a:t>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67958-8FA2-924E-8C2B-66A2B98623C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2A0F119-02DF-A54A-ABA4-8B7A667DA598}" type="datetimeFigureOut">
              <a:rPr lang="en-US" smtClean="0"/>
              <a:pPr/>
              <a:t>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67958-8FA2-924E-8C2B-66A2B98623C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7D6976-9EF6-9441-8506-4DCF9ABBA57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506C73-475A-0945-A24D-629D978E67B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2A0F119-02DF-A54A-ABA4-8B7A667DA598}" type="datetimeFigureOut">
              <a:rPr lang="en-US" smtClean="0"/>
              <a:pPr/>
              <a:t>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67958-8FA2-924E-8C2B-66A2B98623C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A0F119-02DF-A54A-ABA4-8B7A667DA598}" type="datetimeFigureOut">
              <a:rPr lang="en-US" smtClean="0"/>
              <a:pPr/>
              <a:t>3/1/10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67958-8FA2-924E-8C2B-66A2B98623C3}"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D2A0F119-02DF-A54A-ABA4-8B7A667DA598}" type="datetimeFigureOut">
              <a:rPr lang="en-US" smtClean="0"/>
              <a:pPr/>
              <a:t>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67958-8FA2-924E-8C2B-66A2B98623C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D2A0F119-02DF-A54A-ABA4-8B7A667DA598}" type="datetimeFigureOut">
              <a:rPr lang="en-US" smtClean="0"/>
              <a:pPr/>
              <a:t>3/1/10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67958-8FA2-924E-8C2B-66A2B98623C3}"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2A0F119-02DF-A54A-ABA4-8B7A667DA598}" type="datetimeFigureOut">
              <a:rPr lang="en-US" smtClean="0"/>
              <a:pPr/>
              <a:t>3/1/10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67958-8FA2-924E-8C2B-66A2B98623C3}"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0F119-02DF-A54A-ABA4-8B7A667DA598}" type="datetimeFigureOut">
              <a:rPr lang="en-US" smtClean="0"/>
              <a:pPr/>
              <a:t>3/1/10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67958-8FA2-924E-8C2B-66A2B98623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0F119-02DF-A54A-ABA4-8B7A667DA598}" type="datetimeFigureOut">
              <a:rPr lang="en-US" smtClean="0"/>
              <a:pPr/>
              <a:t>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67958-8FA2-924E-8C2B-66A2B98623C3}"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D2A0F119-02DF-A54A-ABA4-8B7A667DA598}" type="datetimeFigureOut">
              <a:rPr lang="en-US" smtClean="0"/>
              <a:pPr/>
              <a:t>3/1/10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67958-8FA2-924E-8C2B-66A2B98623C3}"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CF67958-8FA2-924E-8C2B-66A2B98623C3}"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0F119-02DF-A54A-ABA4-8B7A667DA598}" type="datetimeFigureOut">
              <a:rPr lang="en-US" smtClean="0"/>
              <a:pPr/>
              <a:t>3/1/10</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2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3" Type="http://schemas.openxmlformats.org/officeDocument/2006/relationships/image" Target="../media/image3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Topographies of Contact:</a:t>
            </a:r>
            <a:br>
              <a:rPr lang="en-US" dirty="0" smtClean="0"/>
            </a:br>
            <a:endParaRPr lang="en-US" dirty="0"/>
          </a:p>
        </p:txBody>
      </p:sp>
      <p:sp>
        <p:nvSpPr>
          <p:cNvPr id="4" name="Subtitle 3"/>
          <p:cNvSpPr>
            <a:spLocks noGrp="1"/>
          </p:cNvSpPr>
          <p:nvPr>
            <p:ph type="subTitle" idx="1"/>
          </p:nvPr>
        </p:nvSpPr>
        <p:spPr/>
        <p:txBody>
          <a:bodyPr>
            <a:normAutofit/>
          </a:bodyPr>
          <a:lstStyle/>
          <a:p>
            <a:r>
              <a:rPr lang="en-US" sz="2800" dirty="0" smtClean="0"/>
              <a:t>Native Americans and Europeans at the Confluence</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14400" y="91217"/>
            <a:ext cx="6787321" cy="5771701"/>
          </a:xfrm>
          <a:prstGeom prst="rect">
            <a:avLst/>
          </a:prstGeom>
        </p:spPr>
      </p:pic>
      <p:sp>
        <p:nvSpPr>
          <p:cNvPr id="10" name="TextBox 9"/>
          <p:cNvSpPr txBox="1"/>
          <p:nvPr/>
        </p:nvSpPr>
        <p:spPr>
          <a:xfrm>
            <a:off x="1219200" y="5862918"/>
            <a:ext cx="7620000" cy="923330"/>
          </a:xfrm>
          <a:prstGeom prst="rect">
            <a:avLst/>
          </a:prstGeom>
          <a:noFill/>
        </p:spPr>
        <p:txBody>
          <a:bodyPr wrap="square" rtlCol="0">
            <a:spAutoFit/>
          </a:bodyPr>
          <a:lstStyle/>
          <a:p>
            <a:r>
              <a:rPr lang="en-US" dirty="0" smtClean="0"/>
              <a:t>Novi </a:t>
            </a:r>
            <a:r>
              <a:rPr lang="en-US" dirty="0" err="1" smtClean="0"/>
              <a:t>Belgii</a:t>
            </a:r>
            <a:r>
              <a:rPr lang="en-US" dirty="0" smtClean="0"/>
              <a:t>. copperplate engraving with original hand color.</a:t>
            </a:r>
          </a:p>
          <a:p>
            <a:r>
              <a:rPr lang="en-US" dirty="0" smtClean="0"/>
              <a:t> By Justus </a:t>
            </a:r>
            <a:r>
              <a:rPr lang="en-US" dirty="0" err="1" smtClean="0"/>
              <a:t>Danckers</a:t>
            </a:r>
            <a:r>
              <a:rPr lang="en-US" dirty="0" smtClean="0"/>
              <a:t>. </a:t>
            </a:r>
            <a:r>
              <a:rPr lang="en-US" dirty="0" err="1" smtClean="0"/>
              <a:t>c</a:t>
            </a:r>
            <a:r>
              <a:rPr lang="en-US" dirty="0" smtClean="0"/>
              <a:t>. 1690. 22" </a:t>
            </a:r>
            <a:r>
              <a:rPr lang="en-US" dirty="0" err="1" smtClean="0"/>
              <a:t>x</a:t>
            </a:r>
            <a:r>
              <a:rPr lang="en-US" dirty="0" smtClean="0"/>
              <a:t> 19"</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3.jpg"/>
          <p:cNvPicPr>
            <a:picLocks noChangeAspect="1"/>
          </p:cNvPicPr>
          <p:nvPr/>
        </p:nvPicPr>
        <p:blipFill>
          <a:blip r:embed="rId2"/>
          <a:stretch>
            <a:fillRect/>
          </a:stretch>
        </p:blipFill>
        <p:spPr>
          <a:xfrm>
            <a:off x="1987550" y="838200"/>
            <a:ext cx="5168900" cy="5181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5.png"/>
          <p:cNvPicPr>
            <a:picLocks noChangeAspect="1"/>
          </p:cNvPicPr>
          <p:nvPr/>
        </p:nvPicPr>
        <p:blipFill>
          <a:blip r:embed="rId2"/>
          <a:stretch>
            <a:fillRect/>
          </a:stretch>
        </p:blipFill>
        <p:spPr>
          <a:xfrm>
            <a:off x="1143000" y="914400"/>
            <a:ext cx="6629400" cy="52497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Chesapeake of </a:t>
            </a:r>
            <a:br>
              <a:rPr lang="en-US" dirty="0" smtClean="0"/>
            </a:br>
            <a:r>
              <a:rPr lang="en-US" dirty="0" smtClean="0"/>
              <a:t>Captain John Smith</a:t>
            </a:r>
            <a:endParaRPr lang="en-US" dirty="0"/>
          </a:p>
        </p:txBody>
      </p:sp>
      <p:pic>
        <p:nvPicPr>
          <p:cNvPr id="3" name="Picture 2" descr="Picture 4.jpg"/>
          <p:cNvPicPr>
            <a:picLocks noChangeAspect="1"/>
          </p:cNvPicPr>
          <p:nvPr/>
        </p:nvPicPr>
        <p:blipFill>
          <a:blip r:embed="rId2"/>
          <a:stretch>
            <a:fillRect/>
          </a:stretch>
        </p:blipFill>
        <p:spPr>
          <a:xfrm>
            <a:off x="2012950" y="1417638"/>
            <a:ext cx="5118100" cy="51689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a:t>Ludwig von Zinzendorf</a:t>
            </a:r>
            <a:br>
              <a:rPr lang="en-US"/>
            </a:br>
            <a:r>
              <a:rPr lang="en-US"/>
              <a:t>1700-1760</a:t>
            </a:r>
          </a:p>
        </p:txBody>
      </p:sp>
      <p:sp>
        <p:nvSpPr>
          <p:cNvPr id="23555" name="Rectangle 3"/>
          <p:cNvSpPr>
            <a:spLocks noGrp="1" noChangeArrowheads="1"/>
          </p:cNvSpPr>
          <p:nvPr>
            <p:ph type="body" sz="half" idx="1"/>
          </p:nvPr>
        </p:nvSpPr>
        <p:spPr/>
        <p:txBody>
          <a:bodyPr>
            <a:normAutofit fontScale="85000" lnSpcReduction="20000"/>
          </a:bodyPr>
          <a:lstStyle/>
          <a:p>
            <a:pPr eaLnBrk="1" hangingPunct="1">
              <a:lnSpc>
                <a:spcPct val="90000"/>
              </a:lnSpc>
            </a:pPr>
            <a:r>
              <a:rPr lang="en-US" sz="2400"/>
              <a:t>Born into an aristocratic family</a:t>
            </a:r>
          </a:p>
          <a:p>
            <a:pPr eaLnBrk="1" hangingPunct="1">
              <a:lnSpc>
                <a:spcPct val="90000"/>
              </a:lnSpc>
            </a:pPr>
            <a:r>
              <a:rPr lang="en-US" sz="2400"/>
              <a:t>Raised in the Pietist tradition</a:t>
            </a:r>
          </a:p>
          <a:p>
            <a:pPr eaLnBrk="1" hangingPunct="1">
              <a:lnSpc>
                <a:spcPct val="90000"/>
              </a:lnSpc>
            </a:pPr>
            <a:r>
              <a:rPr lang="en-US" sz="2400"/>
              <a:t>Attended university in Wittenberg--seat of German Pietism</a:t>
            </a:r>
          </a:p>
          <a:p>
            <a:pPr eaLnBrk="1" hangingPunct="1">
              <a:lnSpc>
                <a:spcPct val="90000"/>
              </a:lnSpc>
            </a:pPr>
            <a:r>
              <a:rPr lang="en-US" sz="2400"/>
              <a:t>Studied with Francke</a:t>
            </a:r>
          </a:p>
          <a:p>
            <a:pPr eaLnBrk="1" hangingPunct="1">
              <a:lnSpc>
                <a:spcPct val="90000"/>
              </a:lnSpc>
            </a:pPr>
            <a:r>
              <a:rPr lang="en-US" sz="2400"/>
              <a:t>Met with missionaries in Halle and also with a Caribbean former slave Anton</a:t>
            </a:r>
          </a:p>
          <a:p>
            <a:pPr eaLnBrk="1" hangingPunct="1">
              <a:lnSpc>
                <a:spcPct val="90000"/>
              </a:lnSpc>
            </a:pPr>
            <a:r>
              <a:rPr lang="en-US" sz="2400"/>
              <a:t>Moravian Missions</a:t>
            </a:r>
          </a:p>
        </p:txBody>
      </p:sp>
      <p:pic>
        <p:nvPicPr>
          <p:cNvPr id="23556" name="Picture 6" descr="Von_Zinzendorf.jpg                                             0003237DDesktop 2004                   BD5282BD:"/>
          <p:cNvPicPr>
            <a:picLocks noGrp="1" noChangeAspect="1" noChangeArrowheads="1"/>
          </p:cNvPicPr>
          <p:nvPr>
            <p:ph sz="half" idx="2"/>
          </p:nvPr>
        </p:nvPicPr>
        <p:blipFill>
          <a:blip r:embed="rId3"/>
          <a:srcRect l="-5349" r="-5349"/>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t>Missions to North America</a:t>
            </a:r>
          </a:p>
        </p:txBody>
      </p:sp>
      <p:pic>
        <p:nvPicPr>
          <p:cNvPr id="25604" name="Picture 5" descr="ExplorePAHistory-a0h#1C6DF5.jpg                                0003237DDesktop 2004                   BD5282BD:"/>
          <p:cNvPicPr>
            <a:picLocks noGrp="1" noChangeAspect="1" noChangeArrowheads="1"/>
          </p:cNvPicPr>
          <p:nvPr>
            <p:ph sz="half" idx="1"/>
          </p:nvPr>
        </p:nvPicPr>
        <p:blipFill>
          <a:blip r:embed="rId3"/>
          <a:srcRect t="-16933" b="-16933"/>
          <a:stretch>
            <a:fillRect/>
          </a:stretch>
        </p:blipFill>
        <p:spPr/>
      </p:pic>
      <p:sp>
        <p:nvSpPr>
          <p:cNvPr id="25603" name="Rectangle 4"/>
          <p:cNvSpPr>
            <a:spLocks noGrp="1" noChangeArrowheads="1"/>
          </p:cNvSpPr>
          <p:nvPr>
            <p:ph type="body" sz="half" idx="2"/>
          </p:nvPr>
        </p:nvSpPr>
        <p:spPr/>
        <p:txBody>
          <a:bodyPr>
            <a:normAutofit fontScale="92500" lnSpcReduction="10000"/>
          </a:bodyPr>
          <a:lstStyle/>
          <a:p>
            <a:pPr eaLnBrk="1" hangingPunct="1">
              <a:lnSpc>
                <a:spcPct val="90000"/>
              </a:lnSpc>
            </a:pPr>
            <a:r>
              <a:rPr lang="en-US" sz="2800"/>
              <a:t>Method of conversion</a:t>
            </a:r>
          </a:p>
          <a:p>
            <a:pPr eaLnBrk="1" hangingPunct="1">
              <a:lnSpc>
                <a:spcPct val="90000"/>
              </a:lnSpc>
            </a:pPr>
            <a:r>
              <a:rPr lang="en-US" sz="2800"/>
              <a:t>Exorcism needed before baptism</a:t>
            </a:r>
          </a:p>
          <a:p>
            <a:pPr eaLnBrk="1" hangingPunct="1">
              <a:lnSpc>
                <a:spcPct val="90000"/>
              </a:lnSpc>
            </a:pPr>
            <a:r>
              <a:rPr lang="en-US" sz="2800"/>
              <a:t>Common European prejudice that American Indians were primitive and their language could not support abstract notions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fontScale="90000"/>
          </a:bodyPr>
          <a:lstStyle/>
          <a:p>
            <a:pPr eaLnBrk="1" hangingPunct="1"/>
            <a:r>
              <a:rPr lang="en-US"/>
              <a:t>Moravian Missions in Colonial Pennsylvania</a:t>
            </a:r>
          </a:p>
        </p:txBody>
      </p:sp>
      <p:pic>
        <p:nvPicPr>
          <p:cNvPr id="27651" name="Picture 6" descr="pa-missions map.jpg                                            0003237DDesktop 2004                   BD5282BD:"/>
          <p:cNvPicPr>
            <a:picLocks noGrp="1" noChangeAspect="1" noChangeArrowheads="1"/>
          </p:cNvPicPr>
          <p:nvPr>
            <p:ph idx="1"/>
          </p:nvPr>
        </p:nvPicPr>
        <p:blipFill>
          <a:blip r:embed="rId3"/>
          <a:srcRect l="-15389" r="-15389"/>
          <a:stretch>
            <a:fillRect/>
          </a:stretch>
        </p:blip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zinzendorf and iroquois.jpg"/>
          <p:cNvPicPr>
            <a:picLocks noChangeAspect="1"/>
          </p:cNvPicPr>
          <p:nvPr/>
        </p:nvPicPr>
        <p:blipFill>
          <a:blip r:embed="rId2"/>
          <a:stretch>
            <a:fillRect/>
          </a:stretch>
        </p:blipFill>
        <p:spPr>
          <a:xfrm>
            <a:off x="2560320" y="612648"/>
            <a:ext cx="4023360" cy="563270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cture 12.jpg"/>
          <p:cNvPicPr>
            <a:picLocks noChangeAspect="1"/>
          </p:cNvPicPr>
          <p:nvPr/>
        </p:nvPicPr>
        <p:blipFill>
          <a:blip r:embed="rId2"/>
          <a:stretch>
            <a:fillRect/>
          </a:stretch>
        </p:blipFill>
        <p:spPr>
          <a:xfrm>
            <a:off x="247650" y="666750"/>
            <a:ext cx="8648700" cy="5524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7559"/>
          <p:cNvPicPr>
            <a:picLocks noChangeAspect="1"/>
          </p:cNvPicPr>
          <p:nvPr/>
        </p:nvPicPr>
        <p:blipFill>
          <a:blip r:embed="rId2"/>
          <a:stretch>
            <a:fillRect/>
          </a:stretch>
        </p:blipFill>
        <p:spPr>
          <a:xfrm>
            <a:off x="1333500" y="1417638"/>
            <a:ext cx="6477000" cy="5207000"/>
          </a:xfrm>
          <a:prstGeom prst="rect">
            <a:avLst/>
          </a:prstGeom>
        </p:spPr>
      </p:pic>
      <p:sp>
        <p:nvSpPr>
          <p:cNvPr id="7" name="Title 6"/>
          <p:cNvSpPr>
            <a:spLocks noGrp="1"/>
          </p:cNvSpPr>
          <p:nvPr>
            <p:ph type="title"/>
          </p:nvPr>
        </p:nvSpPr>
        <p:spPr/>
        <p:txBody>
          <a:bodyPr>
            <a:normAutofit/>
          </a:bodyPr>
          <a:lstStyle/>
          <a:p>
            <a:r>
              <a:rPr lang="en-US" sz="2222" dirty="0" err="1" smtClean="0"/>
              <a:t>Johanans</a:t>
            </a:r>
            <a:r>
              <a:rPr lang="en-US" sz="2222" dirty="0" smtClean="0"/>
              <a:t> </a:t>
            </a:r>
            <a:r>
              <a:rPr lang="en-US" sz="2222" dirty="0" err="1"/>
              <a:t>Reisen</a:t>
            </a:r>
            <a:r>
              <a:rPr lang="en-US" sz="2222" dirty="0"/>
              <a:t> </a:t>
            </a:r>
            <a:r>
              <a:rPr lang="en-US" sz="2222" dirty="0" err="1"/>
              <a:t>unter</a:t>
            </a:r>
            <a:r>
              <a:rPr lang="en-US" sz="2222" dirty="0"/>
              <a:t> die </a:t>
            </a:r>
            <a:r>
              <a:rPr lang="en-US" sz="2222" dirty="0" err="1" smtClean="0"/>
              <a:t>Heyden</a:t>
            </a:r>
            <a:r>
              <a:rPr lang="en-US" sz="2222" dirty="0" smtClean="0"/>
              <a:t/>
            </a:r>
            <a:br>
              <a:rPr lang="en-US" sz="2222" dirty="0" smtClean="0"/>
            </a:br>
            <a:r>
              <a:rPr lang="en-US" sz="2222" dirty="0" smtClean="0"/>
              <a:t> </a:t>
            </a:r>
            <a:r>
              <a:rPr lang="en-US" sz="2222" dirty="0" err="1"/>
              <a:t>Karte</a:t>
            </a:r>
            <a:r>
              <a:rPr lang="en-US" sz="2222" dirty="0"/>
              <a:t> </a:t>
            </a:r>
            <a:r>
              <a:rPr lang="en-US" sz="2222" dirty="0" err="1"/>
              <a:t>der</a:t>
            </a:r>
            <a:r>
              <a:rPr lang="en-US" sz="2222" dirty="0"/>
              <a:t> </a:t>
            </a:r>
            <a:r>
              <a:rPr lang="en-US" sz="2222" dirty="0" err="1"/>
              <a:t>drei</a:t>
            </a:r>
            <a:r>
              <a:rPr lang="en-US" sz="2222" dirty="0"/>
              <a:t> </a:t>
            </a:r>
            <a:r>
              <a:rPr lang="en-US" sz="2222" dirty="0" err="1"/>
              <a:t>Missionsreisen</a:t>
            </a:r>
            <a:r>
              <a:rPr lang="en-US" sz="2222" dirty="0"/>
              <a:t> des </a:t>
            </a:r>
            <a:r>
              <a:rPr lang="en-US" sz="2222" dirty="0" err="1"/>
              <a:t>Grafen</a:t>
            </a:r>
            <a:r>
              <a:rPr lang="en-US" sz="2222" dirty="0"/>
              <a:t> N. L. von Zinzendorf in Pennsylvania </a:t>
            </a:r>
            <a:r>
              <a:rPr lang="en-US" sz="2222" dirty="0" err="1"/>
              <a:t>mit</a:t>
            </a:r>
            <a:r>
              <a:rPr lang="en-US" sz="2222" dirty="0"/>
              <a:t> </a:t>
            </a:r>
            <a:r>
              <a:rPr lang="en-US" sz="2222" dirty="0" err="1"/>
              <a:t>Entfernungsangaben</a:t>
            </a:r>
            <a:r>
              <a:rPr lang="en-US" sz="2222" dirty="0" smtClean="0"/>
              <a:t> 1742</a:t>
            </a:r>
            <a:endParaRPr lang="en-US" sz="2222"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the Confluence</a:t>
            </a:r>
            <a:endParaRPr lang="en-US" dirty="0"/>
          </a:p>
        </p:txBody>
      </p:sp>
      <p:pic>
        <p:nvPicPr>
          <p:cNvPr id="5" name="Picture Placeholder 4" descr="confluence handdrawn cropped map.jpg"/>
          <p:cNvPicPr>
            <a:picLocks noGrp="1" noChangeAspect="1"/>
          </p:cNvPicPr>
          <p:nvPr>
            <p:ph type="pic" idx="1"/>
          </p:nvPr>
        </p:nvPicPr>
        <p:blipFill>
          <a:blip r:embed="rId2"/>
          <a:srcRect t="-20771" b="-20771"/>
          <a:stretch>
            <a:fillRect/>
          </a:stretch>
        </p:blipFill>
        <p:spPr/>
      </p:pic>
      <p:sp>
        <p:nvSpPr>
          <p:cNvPr id="4" name="Text Placeholder 3"/>
          <p:cNvSpPr>
            <a:spLocks noGrp="1"/>
          </p:cNvSpPr>
          <p:nvPr>
            <p:ph type="body" sz="half" idx="2"/>
          </p:nvPr>
        </p:nvSpPr>
        <p:spPr/>
        <p:txBody>
          <a:bodyPr/>
          <a:lstStyle/>
          <a:p>
            <a:r>
              <a:rPr lang="en-US" dirty="0" err="1" smtClean="0"/>
              <a:t>c</a:t>
            </a:r>
            <a:r>
              <a:rPr lang="en-US" dirty="0" smtClean="0"/>
              <a:t>. 1756</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zinzendorf's map.jpg"/>
          <p:cNvPicPr>
            <a:picLocks noChangeAspect="1"/>
          </p:cNvPicPr>
          <p:nvPr/>
        </p:nvPicPr>
        <p:blipFill>
          <a:blip r:embed="rId2"/>
          <a:stretch>
            <a:fillRect/>
          </a:stretch>
        </p:blipFill>
        <p:spPr>
          <a:xfrm>
            <a:off x="381000" y="3276600"/>
            <a:ext cx="8534400" cy="2770052"/>
          </a:xfrm>
          <a:prstGeom prst="rect">
            <a:avLst/>
          </a:prstGeom>
        </p:spPr>
      </p:pic>
      <p:sp>
        <p:nvSpPr>
          <p:cNvPr id="4" name="Title 3"/>
          <p:cNvSpPr>
            <a:spLocks noGrp="1"/>
          </p:cNvSpPr>
          <p:nvPr>
            <p:ph type="title"/>
          </p:nvPr>
        </p:nvSpPr>
        <p:spPr/>
        <p:txBody>
          <a:bodyPr/>
          <a:lstStyle/>
          <a:p>
            <a:r>
              <a:rPr lang="en-US" dirty="0" smtClean="0"/>
              <a:t>Zinzendorf’s hand drawn map 1742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Nature, Natives, and the Sublime</a:t>
            </a:r>
          </a:p>
        </p:txBody>
      </p:sp>
      <p:pic>
        <p:nvPicPr>
          <p:cNvPr id="14341" name="Picture 5" descr="mohicanscole2.jpg                                              0003237DDesktop 2004                   BD5282BD:"/>
          <p:cNvPicPr>
            <a:picLocks noGrp="1" noChangeAspect="1" noChangeArrowheads="1"/>
          </p:cNvPicPr>
          <p:nvPr>
            <p:ph idx="1"/>
          </p:nvPr>
        </p:nvPicPr>
        <p:blipFill>
          <a:blip r:embed="rId2"/>
          <a:srcRect/>
          <a:stretch>
            <a:fillRect/>
          </a:stretch>
        </p:blipFill>
        <p:spPr>
          <a:xfrm>
            <a:off x="1143000" y="1981200"/>
            <a:ext cx="6856413" cy="4114800"/>
          </a:xfrm>
        </p:spPr>
      </p:pic>
      <p:sp>
        <p:nvSpPr>
          <p:cNvPr id="14342" name="Rectangle 6"/>
          <p:cNvSpPr>
            <a:spLocks noChangeArrowheads="1"/>
          </p:cNvSpPr>
          <p:nvPr/>
        </p:nvSpPr>
        <p:spPr bwMode="auto">
          <a:xfrm>
            <a:off x="1358900" y="6207125"/>
            <a:ext cx="4641850" cy="366713"/>
          </a:xfrm>
          <a:prstGeom prst="rect">
            <a:avLst/>
          </a:prstGeom>
          <a:noFill/>
          <a:ln w="9525">
            <a:noFill/>
            <a:miter lim="800000"/>
            <a:headEnd/>
            <a:tailEnd/>
          </a:ln>
          <a:effectLst/>
        </p:spPr>
        <p:txBody>
          <a:bodyPr wrap="none">
            <a:prstTxWarp prst="textNoShape">
              <a:avLst/>
            </a:prstTxWarp>
            <a:spAutoFit/>
          </a:bodyPr>
          <a:lstStyle/>
          <a:p>
            <a:r>
              <a:rPr lang="en-US" sz="1800"/>
              <a:t>Thomas Cole, Scenes from </a:t>
            </a:r>
            <a:r>
              <a:rPr lang="en-US" sz="1800" i="1"/>
              <a:t>Last of the Mohicans</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The Mission Diary</a:t>
            </a:r>
          </a:p>
        </p:txBody>
      </p:sp>
      <p:pic>
        <p:nvPicPr>
          <p:cNvPr id="35843" name="Picture 4" descr="mack journal.jpg                                               0003237DDesktop 2004                   BD5282BD:"/>
          <p:cNvPicPr>
            <a:picLocks noGrp="1" noChangeAspect="1" noChangeArrowheads="1"/>
          </p:cNvPicPr>
          <p:nvPr>
            <p:ph idx="1"/>
          </p:nvPr>
        </p:nvPicPr>
        <p:blipFill>
          <a:blip r:embed="rId3"/>
          <a:srcRect/>
          <a:stretch>
            <a:fillRect/>
          </a:stretch>
        </p:blipFill>
        <p:spPr>
          <a:xfrm>
            <a:off x="1851025" y="1981200"/>
            <a:ext cx="5441950" cy="41148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onfluence cropped HQ.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Shikellamy</a:t>
            </a:r>
            <a:r>
              <a:rPr lang="en-US" dirty="0" smtClean="0"/>
              <a:t> and the Moravians</a:t>
            </a:r>
            <a:endParaRPr lang="en-US" dirty="0"/>
          </a:p>
        </p:txBody>
      </p:sp>
      <p:pic>
        <p:nvPicPr>
          <p:cNvPr id="5" name="Picture Placeholder 4" descr="shikellamy.jpg"/>
          <p:cNvPicPr>
            <a:picLocks noGrp="1" noChangeAspect="1"/>
          </p:cNvPicPr>
          <p:nvPr>
            <p:ph type="pic" idx="1"/>
          </p:nvPr>
        </p:nvPicPr>
        <p:blipFill>
          <a:blip r:embed="rId2"/>
          <a:srcRect l="-7274" r="-7274"/>
          <a:stretch>
            <a:fillRect/>
          </a:stretch>
        </p:blipFill>
        <p:spPr/>
      </p:pic>
      <p:sp>
        <p:nvSpPr>
          <p:cNvPr id="4" name="Text Placeholder 3"/>
          <p:cNvSpPr>
            <a:spLocks noGrp="1"/>
          </p:cNvSpPr>
          <p:nvPr>
            <p:ph type="body" sz="half" idx="2"/>
          </p:nvPr>
        </p:nvSpPr>
        <p:spPr/>
        <p:txBody>
          <a:bodyPr/>
          <a:lstStyle/>
          <a:p>
            <a:endParaRPr lang="en-US" dirty="0"/>
          </a:p>
        </p:txBody>
      </p:sp>
      <p:pic>
        <p:nvPicPr>
          <p:cNvPr id="6" name="Picture 5" descr="gray-cottage.jpg"/>
          <p:cNvPicPr>
            <a:picLocks noChangeAspect="1"/>
          </p:cNvPicPr>
          <p:nvPr/>
        </p:nvPicPr>
        <p:blipFill>
          <a:blip r:embed="rId3"/>
          <a:stretch>
            <a:fillRect/>
          </a:stretch>
        </p:blipFill>
        <p:spPr>
          <a:xfrm>
            <a:off x="4646613" y="2587752"/>
            <a:ext cx="3810000" cy="2857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p:spPr>
        <p:txBody>
          <a:bodyPr>
            <a:normAutofit fontScale="90000"/>
          </a:bodyPr>
          <a:lstStyle/>
          <a:p>
            <a:r>
              <a:rPr lang="en-US" dirty="0" smtClean="0"/>
              <a:t>Northumberland County Historical Society</a:t>
            </a:r>
            <a:endParaRPr lang="en-US" dirty="0"/>
          </a:p>
        </p:txBody>
      </p:sp>
      <p:pic>
        <p:nvPicPr>
          <p:cNvPr id="5" name="Picture Placeholder 4" descr="Hunter House.jpg"/>
          <p:cNvPicPr>
            <a:picLocks noGrp="1" noChangeAspect="1"/>
          </p:cNvPicPr>
          <p:nvPr>
            <p:ph type="pic" idx="1"/>
          </p:nvPr>
        </p:nvPicPr>
        <p:blipFill>
          <a:blip r:embed="rId2"/>
          <a:srcRect l="-13232" r="-13232"/>
          <a:stretch>
            <a:fillRect/>
          </a:stretch>
        </p:blipFill>
        <p:spPr>
          <a:xfrm>
            <a:off x="2286000" y="304800"/>
            <a:ext cx="4572000" cy="3173506"/>
          </a:xfrm>
        </p:spPr>
      </p:pic>
      <p:sp>
        <p:nvSpPr>
          <p:cNvPr id="4" name="Text Placeholder 3"/>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susquehanna sunset.jpg"/>
          <p:cNvPicPr>
            <a:picLocks noGrp="1" noChangeAspect="1"/>
          </p:cNvPicPr>
          <p:nvPr>
            <p:ph sz="half" idx="4294967295"/>
          </p:nvPr>
        </p:nvPicPr>
        <p:blipFill>
          <a:blip r:embed="rId2"/>
          <a:srcRect t="-27320" b="-27320"/>
          <a:stretch>
            <a:fillRect/>
          </a:stretch>
        </p:blipFill>
        <p:spPr>
          <a:xfrm>
            <a:off x="762000" y="-381000"/>
            <a:ext cx="7772400" cy="7772400"/>
          </a:xfrm>
        </p:spPr>
      </p:pic>
      <p:sp>
        <p:nvSpPr>
          <p:cNvPr id="8" name="TextBox 7"/>
          <p:cNvSpPr txBox="1"/>
          <p:nvPr/>
        </p:nvSpPr>
        <p:spPr>
          <a:xfrm>
            <a:off x="762000" y="6031468"/>
            <a:ext cx="3211298" cy="369332"/>
          </a:xfrm>
          <a:prstGeom prst="rect">
            <a:avLst/>
          </a:prstGeom>
          <a:noFill/>
        </p:spPr>
        <p:txBody>
          <a:bodyPr wrap="none" rtlCol="0">
            <a:spAutoFit/>
          </a:bodyPr>
          <a:lstStyle/>
          <a:p>
            <a:r>
              <a:rPr lang="en-US" dirty="0" smtClean="0"/>
              <a:t>A Sense of the Susquehanna…</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Andrew Montour</a:t>
            </a:r>
            <a:endParaRPr lang="en-US" dirty="0"/>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pPr algn="l"/>
            <a:r>
              <a:rPr lang="en-US" dirty="0" smtClean="0"/>
              <a:t>Son of Madame Montour and Oneida father</a:t>
            </a:r>
          </a:p>
          <a:p>
            <a:pPr algn="l"/>
            <a:r>
              <a:rPr lang="en-US" dirty="0" err="1" smtClean="0"/>
              <a:t>c</a:t>
            </a:r>
            <a:r>
              <a:rPr lang="en-US" dirty="0" smtClean="0"/>
              <a:t>. 1700-1772</a:t>
            </a:r>
          </a:p>
          <a:p>
            <a:pPr algn="l"/>
            <a:r>
              <a:rPr lang="en-US" dirty="0" smtClean="0"/>
              <a:t>1742 meets with Count Zinzendorf</a:t>
            </a:r>
            <a:endParaRPr lang="en-US" dirty="0"/>
          </a:p>
        </p:txBody>
      </p:sp>
      <p:pic>
        <p:nvPicPr>
          <p:cNvPr id="7" name="Picture 6"/>
          <p:cNvPicPr>
            <a:picLocks noChangeAspect="1"/>
          </p:cNvPicPr>
          <p:nvPr/>
        </p:nvPicPr>
        <p:blipFill>
          <a:blip r:embed="rId2"/>
          <a:stretch>
            <a:fillRect/>
          </a:stretch>
        </p:blipFill>
        <p:spPr>
          <a:xfrm>
            <a:off x="658906" y="822959"/>
            <a:ext cx="3657600" cy="512063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Shamokin Diary</a:t>
            </a:r>
            <a:endParaRPr lang="en-US" dirty="0"/>
          </a:p>
        </p:txBody>
      </p:sp>
      <p:pic>
        <p:nvPicPr>
          <p:cNvPr id="5" name="Content Placeholder 4" descr="Shamokin diary page 1.jpg"/>
          <p:cNvPicPr>
            <a:picLocks noGrp="1" noChangeAspect="1"/>
          </p:cNvPicPr>
          <p:nvPr>
            <p:ph idx="1"/>
          </p:nvPr>
        </p:nvPicPr>
        <p:blipFill>
          <a:blip r:embed="rId2"/>
          <a:srcRect t="-3449" b="-3449"/>
          <a:stretch>
            <a:fillRect/>
          </a:stretch>
        </p:blipFill>
        <p:spPr/>
      </p:pic>
      <p:sp>
        <p:nvSpPr>
          <p:cNvPr id="4" name="Text Placeholder 3"/>
          <p:cNvSpPr>
            <a:spLocks noGrp="1"/>
          </p:cNvSpPr>
          <p:nvPr>
            <p:ph type="body" sz="half" idx="2"/>
          </p:nvPr>
        </p:nvSpPr>
        <p:spPr/>
        <p:txBody>
          <a:bodyPr/>
          <a:lstStyle/>
          <a:p>
            <a:pPr algn="l"/>
            <a:r>
              <a:rPr lang="en-US" dirty="0" smtClean="0"/>
              <a:t>Community diary held in Moravian Archives, Bethlehem, Pa</a:t>
            </a:r>
          </a:p>
          <a:p>
            <a:pPr algn="l"/>
            <a:r>
              <a:rPr lang="en-US" dirty="0" smtClean="0"/>
              <a:t>1744-1755</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1747 </a:t>
            </a:r>
            <a:endParaRPr lang="en-US" dirty="0"/>
          </a:p>
        </p:txBody>
      </p:sp>
      <p:sp>
        <p:nvSpPr>
          <p:cNvPr id="4" name="Text Placeholder 3"/>
          <p:cNvSpPr>
            <a:spLocks noGrp="1"/>
          </p:cNvSpPr>
          <p:nvPr>
            <p:ph type="body" sz="half" idx="2"/>
          </p:nvPr>
        </p:nvSpPr>
        <p:spPr/>
        <p:txBody>
          <a:bodyPr/>
          <a:lstStyle/>
          <a:p>
            <a:r>
              <a:rPr lang="en-US" dirty="0" smtClean="0"/>
              <a:t>Minutes of the conference with </a:t>
            </a:r>
            <a:r>
              <a:rPr lang="en-US" dirty="0" err="1" smtClean="0"/>
              <a:t>Shikellamy</a:t>
            </a:r>
            <a:r>
              <a:rPr lang="en-US" dirty="0" smtClean="0"/>
              <a:t> that lays out the terms of the Moravian settlement in Shamokin</a:t>
            </a:r>
            <a:endParaRPr lang="en-US" dirty="0"/>
          </a:p>
        </p:txBody>
      </p:sp>
      <p:pic>
        <p:nvPicPr>
          <p:cNvPr id="7" name="Content Placeholder 6" descr="shikellamy conference 1747.jpg"/>
          <p:cNvPicPr>
            <a:picLocks noGrp="1" noChangeAspect="1"/>
          </p:cNvPicPr>
          <p:nvPr>
            <p:ph idx="1"/>
          </p:nvPr>
        </p:nvPicPr>
        <p:blipFill>
          <a:blip r:embed="rId2"/>
          <a:srcRect t="-51488" b="-51488"/>
          <a:stretch>
            <a:fillRect/>
          </a:stretch>
        </p:blipFill>
        <p:spPr>
          <a:xfrm rot="5708063">
            <a:off x="3954523" y="-440457"/>
            <a:ext cx="5117688" cy="756991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Moravian Indian congregation</a:t>
            </a:r>
            <a:endParaRPr lang="en-US" dirty="0"/>
          </a:p>
        </p:txBody>
      </p:sp>
      <p:sp>
        <p:nvSpPr>
          <p:cNvPr id="12" name="Picture Placeholder 11"/>
          <p:cNvSpPr>
            <a:spLocks noGrp="1"/>
          </p:cNvSpPr>
          <p:nvPr>
            <p:ph type="pic" idx="1"/>
          </p:nvPr>
        </p:nvSpPr>
        <p:spPr/>
      </p:sp>
      <p:sp>
        <p:nvSpPr>
          <p:cNvPr id="6" name="Text Placeholder 5"/>
          <p:cNvSpPr>
            <a:spLocks noGrp="1"/>
          </p:cNvSpPr>
          <p:nvPr>
            <p:ph type="body" sz="half" idx="2"/>
          </p:nvPr>
        </p:nvSpPr>
        <p:spPr/>
        <p:txBody>
          <a:bodyPr/>
          <a:lstStyle/>
          <a:p>
            <a:r>
              <a:rPr lang="en-US" dirty="0" smtClean="0"/>
              <a:t>On the Huron River</a:t>
            </a:r>
          </a:p>
          <a:p>
            <a:endParaRPr lang="en-US" dirty="0" smtClean="0"/>
          </a:p>
          <a:p>
            <a:r>
              <a:rPr lang="en-US" dirty="0" smtClean="0"/>
              <a:t>Map by John </a:t>
            </a:r>
            <a:r>
              <a:rPr lang="en-US" dirty="0" err="1" smtClean="0"/>
              <a:t>Heckewelder</a:t>
            </a:r>
            <a:endParaRPr lang="en-US" dirty="0"/>
          </a:p>
        </p:txBody>
      </p:sp>
      <p:pic>
        <p:nvPicPr>
          <p:cNvPr id="3" name="Picture 2" descr="Huron River.jpg"/>
          <p:cNvPicPr>
            <a:picLocks noChangeAspect="1"/>
          </p:cNvPicPr>
          <p:nvPr/>
        </p:nvPicPr>
        <p:blipFill>
          <a:blip r:embed="rId2"/>
          <a:stretch>
            <a:fillRect/>
          </a:stretch>
        </p:blipFill>
        <p:spPr>
          <a:xfrm>
            <a:off x="658906" y="700732"/>
            <a:ext cx="3642458" cy="478566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err="1" smtClean="0"/>
              <a:t>Friedenshütten</a:t>
            </a:r>
            <a:r>
              <a:rPr lang="en-US" dirty="0" smtClean="0"/>
              <a:t> 1768</a:t>
            </a:r>
            <a:endParaRPr lang="en-US" dirty="0"/>
          </a:p>
        </p:txBody>
      </p:sp>
      <p:pic>
        <p:nvPicPr>
          <p:cNvPr id="51203" name="Picture 4" descr="friedenshüttenmaphr.jpg                                        001CE7C6Desktop 2004                   BD5282BD:"/>
          <p:cNvPicPr>
            <a:picLocks noGrp="1" noChangeAspect="1" noChangeArrowheads="1"/>
          </p:cNvPicPr>
          <p:nvPr>
            <p:ph idx="1"/>
          </p:nvPr>
        </p:nvPicPr>
        <p:blipFill>
          <a:blip r:embed="rId2"/>
          <a:srcRect/>
          <a:stretch>
            <a:fillRect/>
          </a:stretch>
        </p:blipFill>
        <p:spPr>
          <a:xfrm>
            <a:off x="1752600" y="1981200"/>
            <a:ext cx="5637213" cy="41148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smtClean="0"/>
              <a:t>Measuring the lots…</a:t>
            </a:r>
            <a:endParaRPr lang="en-US" dirty="0"/>
          </a:p>
        </p:txBody>
      </p:sp>
      <p:pic>
        <p:nvPicPr>
          <p:cNvPr id="50179" name="Picture 4" descr="cropped village.jpg                                            0003237DDesktop 2004                   BD5282BD:"/>
          <p:cNvPicPr>
            <a:picLocks noGrp="1" noChangeAspect="1" noChangeArrowheads="1"/>
          </p:cNvPicPr>
          <p:nvPr>
            <p:ph idx="1"/>
          </p:nvPr>
        </p:nvPicPr>
        <p:blipFill>
          <a:blip r:embed="rId2"/>
          <a:srcRect/>
          <a:stretch>
            <a:fillRect/>
          </a:stretch>
        </p:blipFill>
        <p:spPr>
          <a:xfrm>
            <a:off x="0" y="2209800"/>
            <a:ext cx="9372600" cy="2954338"/>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Shamokin Diary</a:t>
            </a:r>
            <a:endParaRPr lang="en-US" dirty="0"/>
          </a:p>
        </p:txBody>
      </p:sp>
      <p:pic>
        <p:nvPicPr>
          <p:cNvPr id="5" name="Content Placeholder 4" descr="Shamokin diary p.2.jpg"/>
          <p:cNvPicPr>
            <a:picLocks noGrp="1" noChangeAspect="1"/>
          </p:cNvPicPr>
          <p:nvPr>
            <p:ph idx="4294967295"/>
          </p:nvPr>
        </p:nvPicPr>
        <p:blipFill>
          <a:blip r:embed="rId2"/>
          <a:srcRect t="-51861" b="-51861"/>
          <a:stretch>
            <a:fillRect/>
          </a:stretch>
        </p:blipFill>
        <p:spPr>
          <a:xfrm>
            <a:off x="1524000" y="-838200"/>
            <a:ext cx="6019800" cy="8904288"/>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5" Type="http://schemas.openxmlformats.org/officeDocument/2006/relationships/image" Target="../media/image5.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Apex.thmx</Template>
  <TotalTime>10856</TotalTime>
  <Words>1117</Words>
  <Application>Microsoft Macintosh PowerPoint</Application>
  <PresentationFormat>On-screen Show (4:3)</PresentationFormat>
  <Paragraphs>54</Paragraphs>
  <Slides>26</Slides>
  <Notes>4</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Folio</vt:lpstr>
      <vt:lpstr>Topographies of Contact: </vt:lpstr>
      <vt:lpstr>Map of the Confluence</vt:lpstr>
      <vt:lpstr>Andrew Montour</vt:lpstr>
      <vt:lpstr>Shamokin Diary</vt:lpstr>
      <vt:lpstr>1747 </vt:lpstr>
      <vt:lpstr>Moravian Indian congregation</vt:lpstr>
      <vt:lpstr>Friedenshütten 1768</vt:lpstr>
      <vt:lpstr>Measuring the lots…</vt:lpstr>
      <vt:lpstr>Shamokin Diary</vt:lpstr>
      <vt:lpstr>Slide 10</vt:lpstr>
      <vt:lpstr>Slide 11</vt:lpstr>
      <vt:lpstr>Slide 12</vt:lpstr>
      <vt:lpstr>The Chesapeake of  Captain John Smith</vt:lpstr>
      <vt:lpstr>Ludwig von Zinzendorf 1700-1760</vt:lpstr>
      <vt:lpstr>Missions to North America</vt:lpstr>
      <vt:lpstr>Moravian Missions in Colonial Pennsylvania</vt:lpstr>
      <vt:lpstr>Slide 17</vt:lpstr>
      <vt:lpstr>Slide 18</vt:lpstr>
      <vt:lpstr>Johanans Reisen unter die Heyden  Karte der drei Missionsreisen des Grafen N. L. von Zinzendorf in Pennsylvania mit Entfernungsangaben 1742</vt:lpstr>
      <vt:lpstr>Zinzendorf’s hand drawn map 1742</vt:lpstr>
      <vt:lpstr>Nature, Natives, and the Sublime</vt:lpstr>
      <vt:lpstr>The Mission Diary</vt:lpstr>
      <vt:lpstr>Slide 23</vt:lpstr>
      <vt:lpstr>Shikellamy and the Moravians</vt:lpstr>
      <vt:lpstr>Northumberland County Historical Society</vt:lpstr>
      <vt:lpstr>Slide 26</vt:lpstr>
    </vt:vector>
  </TitlesOfParts>
  <Company>Bucknell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ISR / CCS</dc:creator>
  <cp:lastModifiedBy>ISR / CCS</cp:lastModifiedBy>
  <cp:revision>24</cp:revision>
  <dcterms:created xsi:type="dcterms:W3CDTF">2010-03-01T21:27:54Z</dcterms:created>
  <dcterms:modified xsi:type="dcterms:W3CDTF">2010-03-02T18:41:15Z</dcterms:modified>
</cp:coreProperties>
</file>